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3823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1090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42541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0334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8742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21723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23794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75909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2949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48734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6432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0137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9433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0969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6893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3951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7077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51A2E41E-6219-4B04-A273-E8D23E15EC78}" type="datetimeFigureOut">
              <a:rPr lang="en-GB" smtClean="0"/>
              <a:t>09/02/2021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AAC702-0F3B-4800-944F-44CD155ABF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94558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i.foursquare.com/" TargetMode="External"/><Relationship Id="rId7" Type="http://schemas.openxmlformats.org/officeDocument/2006/relationships/hyperlink" Target="https://www.robertsharp.co.uk/2017/08/09/a-table-that-shows-the-uk-region-for-all-postcode-districts/" TargetMode="External"/><Relationship Id="rId2" Type="http://schemas.openxmlformats.org/officeDocument/2006/relationships/hyperlink" Target="https://en.wikipedia.org/wiki/List_of_postcode_areas_in_the_United_Kingdom_by_popula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ronavirus.data.gov.uk/details/download" TargetMode="External"/><Relationship Id="rId5" Type="http://schemas.openxmlformats.org/officeDocument/2006/relationships/hyperlink" Target="https://commonslibrary.parliament.uk/research-briefings/cbp-8456/" TargetMode="External"/><Relationship Id="rId4" Type="http://schemas.openxmlformats.org/officeDocument/2006/relationships/hyperlink" Target="https://www.nomisweb.co.uk/census/2011/qs102ew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400" b="1" u="sng" dirty="0"/>
              <a:t>Finding the best U.K. Postal Code in which to open a Restaurant Supply Store</a:t>
            </a:r>
            <a:r>
              <a:rPr lang="en-GB" sz="4400" dirty="0"/>
              <a:t/>
            </a:r>
            <a:br>
              <a:rPr lang="en-GB" sz="4400" dirty="0"/>
            </a:br>
            <a:endParaRPr lang="en-GB" sz="4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Max Allos</a:t>
            </a:r>
          </a:p>
          <a:p>
            <a:r>
              <a:rPr lang="en-GB" dirty="0" smtClean="0"/>
              <a:t>Feb 8</a:t>
            </a:r>
            <a:r>
              <a:rPr lang="en-GB" baseline="30000" dirty="0" smtClean="0"/>
              <a:t>th</a:t>
            </a:r>
            <a:r>
              <a:rPr lang="en-GB" dirty="0" smtClean="0"/>
              <a:t> 2021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8653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Background / Requirements 		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friend of mine who runs a leading Restaurant Supply Store has found out that I am studying data science and has asked for help in trying to determine which Postal Code in the U.K. he should open his new </a:t>
            </a:r>
            <a:r>
              <a:rPr lang="en-GB" dirty="0" smtClean="0"/>
              <a:t>store.</a:t>
            </a:r>
          </a:p>
          <a:p>
            <a:r>
              <a:rPr lang="en-GB" dirty="0" smtClean="0"/>
              <a:t>Requirements:</a:t>
            </a:r>
          </a:p>
          <a:p>
            <a:pPr lvl="1"/>
            <a:r>
              <a:rPr lang="en-GB" dirty="0"/>
              <a:t>It needs to be located in an area with a high density of </a:t>
            </a:r>
            <a:r>
              <a:rPr lang="en-GB" dirty="0" smtClean="0"/>
              <a:t>restaurants</a:t>
            </a:r>
          </a:p>
          <a:p>
            <a:pPr lvl="1"/>
            <a:r>
              <a:rPr lang="en-GB" dirty="0"/>
              <a:t>There should be heavy footfall of wealthy clients around the area. </a:t>
            </a:r>
            <a:endParaRPr lang="en-GB" dirty="0" smtClean="0"/>
          </a:p>
          <a:p>
            <a:pPr lvl="1"/>
            <a:r>
              <a:rPr lang="en-GB" dirty="0"/>
              <a:t>The number of COVID cases in the area should be taken into </a:t>
            </a:r>
            <a:r>
              <a:rPr lang="en-GB" dirty="0" smtClean="0"/>
              <a:t>account</a:t>
            </a:r>
          </a:p>
          <a:p>
            <a:pPr lvl="1"/>
            <a:r>
              <a:rPr lang="en-GB" dirty="0"/>
              <a:t>All assumptions should be confirmed by means of modelling and testing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2284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Acquisition &amp; Cleaning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Below are all of the links to the data that I felt were necessary to meet the requirements in the previous slide.</a:t>
            </a:r>
          </a:p>
          <a:p>
            <a:pPr lvl="1"/>
            <a:r>
              <a:rPr lang="en-GB" u="sng" dirty="0">
                <a:hlinkClick r:id="rId2"/>
              </a:rPr>
              <a:t>https://en.wikipedia.org/wiki/List_of_postcode_areas_in_the_United_Kingdom_by_population</a:t>
            </a:r>
            <a:r>
              <a:rPr lang="en-GB" dirty="0"/>
              <a:t> </a:t>
            </a:r>
            <a:endParaRPr lang="en-GB" dirty="0" smtClean="0"/>
          </a:p>
          <a:p>
            <a:pPr lvl="1"/>
            <a:r>
              <a:rPr lang="en-GB" u="sng" dirty="0">
                <a:hlinkClick r:id="rId3"/>
              </a:rPr>
              <a:t>https://</a:t>
            </a:r>
            <a:r>
              <a:rPr lang="en-GB" u="sng" dirty="0" smtClean="0">
                <a:hlinkClick r:id="rId3"/>
              </a:rPr>
              <a:t>api.foursquare.com</a:t>
            </a:r>
            <a:endParaRPr lang="en-GB" u="sng" dirty="0" smtClean="0"/>
          </a:p>
          <a:p>
            <a:pPr lvl="1"/>
            <a:r>
              <a:rPr lang="en-GB" u="sng" dirty="0">
                <a:hlinkClick r:id="rId4"/>
              </a:rPr>
              <a:t>https://www.nomisweb.co.uk/census/2011/qs102ew</a:t>
            </a:r>
            <a:r>
              <a:rPr lang="en-GB" dirty="0"/>
              <a:t> , </a:t>
            </a:r>
            <a:r>
              <a:rPr lang="en-GB" u="sng" dirty="0">
                <a:hlinkClick r:id="rId5"/>
              </a:rPr>
              <a:t>https://commonslibrary.parliament.uk/research-briefings/cbp-8456/</a:t>
            </a:r>
            <a:r>
              <a:rPr lang="en-GB" dirty="0"/>
              <a:t> </a:t>
            </a:r>
            <a:endParaRPr lang="en-GB" dirty="0" smtClean="0"/>
          </a:p>
          <a:p>
            <a:pPr lvl="1"/>
            <a:r>
              <a:rPr lang="en-GB" u="sng" dirty="0">
                <a:hlinkClick r:id="rId6"/>
              </a:rPr>
              <a:t>https://</a:t>
            </a:r>
            <a:r>
              <a:rPr lang="en-GB" u="sng" dirty="0" smtClean="0">
                <a:hlinkClick r:id="rId6"/>
              </a:rPr>
              <a:t>coronavirus.data.gov.uk/details/download</a:t>
            </a:r>
            <a:endParaRPr lang="en-GB" u="sng" dirty="0" smtClean="0"/>
          </a:p>
          <a:p>
            <a:pPr lvl="1"/>
            <a:r>
              <a:rPr lang="en-GB" u="sng" dirty="0">
                <a:hlinkClick r:id="rId7"/>
              </a:rPr>
              <a:t>https://www.robertsharp.co.uk/2017/08/09/a-table-that-shows-the-uk-region-for-all-postcode-districts/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5268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Acquisition &amp; Cleaning (Cont.)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After extensive cleaning and joining the various datasets, I was able to form the following dataset:</a:t>
            </a:r>
          </a:p>
          <a:p>
            <a:endParaRPr lang="en-GB" dirty="0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11239" t="46629" r="56578" b="35874"/>
          <a:stretch/>
        </p:blipFill>
        <p:spPr bwMode="auto">
          <a:xfrm>
            <a:off x="2229853" y="3000358"/>
            <a:ext cx="7122693" cy="248604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47540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Normalisation &amp; Visualisation</a:t>
            </a:r>
            <a:endParaRPr lang="en-GB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1104293" y="1758744"/>
                <a:ext cx="8946541" cy="4195481"/>
              </a:xfrm>
            </p:spPr>
            <p:txBody>
              <a:bodyPr/>
              <a:lstStyle/>
              <a:p>
                <a:r>
                  <a:rPr lang="en-GB" dirty="0" smtClean="0"/>
                  <a:t>Z-Score Normalisation was used to normalise the 3 main features we used for this section (COVID cases, Population Density, Weekly income): 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n-GB" sz="3200" i="1"/>
                      <m:t>𝑍</m:t>
                    </m:r>
                    <m:r>
                      <a:rPr lang="en-GB" sz="3200" i="1"/>
                      <m:t>= </m:t>
                    </m:r>
                    <m:f>
                      <m:fPr>
                        <m:ctrlPr>
                          <a:rPr lang="en-GB" sz="3200" i="1"/>
                        </m:ctrlPr>
                      </m:fPr>
                      <m:num>
                        <m:r>
                          <a:rPr lang="en-GB" sz="3200" i="1"/>
                          <m:t>𝑥</m:t>
                        </m:r>
                        <m:r>
                          <a:rPr lang="en-GB" sz="3200" i="1"/>
                          <m:t>− </m:t>
                        </m:r>
                        <m:r>
                          <a:rPr lang="en-GB" sz="3200" i="1"/>
                          <m:t>𝜇</m:t>
                        </m:r>
                      </m:num>
                      <m:den>
                        <m:r>
                          <a:rPr lang="en-GB" sz="3200" i="1"/>
                          <m:t>𝜎</m:t>
                        </m:r>
                      </m:den>
                    </m:f>
                  </m:oMath>
                </a14:m>
                <a:endParaRPr lang="en-GB" dirty="0" smtClean="0"/>
              </a:p>
              <a:p>
                <a:r>
                  <a:rPr lang="en-GB" dirty="0" smtClean="0"/>
                  <a:t>A super metric was then created to be able to decide the optimal region in which to open the supply store: </a:t>
                </a:r>
              </a:p>
              <a:p>
                <a:pPr lvl="1"/>
                <a:r>
                  <a:rPr lang="en-GB" dirty="0" smtClean="0"/>
                  <a:t>Norm(Population Density) + Norm(Weekly Income) – Norm(COVID cases)</a:t>
                </a:r>
              </a:p>
              <a:p>
                <a:pPr lvl="1"/>
                <a:r>
                  <a:rPr lang="en-GB" dirty="0" smtClean="0"/>
                  <a:t>Visualisation of ‘Super Metric’:</a:t>
                </a:r>
              </a:p>
              <a:p>
                <a:pPr lvl="1"/>
                <a:endParaRPr lang="en-GB" dirty="0"/>
              </a:p>
              <a:p>
                <a:pPr lvl="1"/>
                <a:endParaRPr lang="en-GB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104293" y="1758744"/>
                <a:ext cx="8946541" cy="4195481"/>
              </a:xfrm>
              <a:blipFill>
                <a:blip r:embed="rId2"/>
                <a:stretch>
                  <a:fillRect l="-272" t="-872" r="-341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/>
          <p:nvPr/>
        </p:nvPicPr>
        <p:blipFill rotWithShape="1">
          <a:blip r:embed="rId3"/>
          <a:srcRect l="11655" t="23192" r="57826" b="43273"/>
          <a:stretch/>
        </p:blipFill>
        <p:spPr bwMode="auto">
          <a:xfrm>
            <a:off x="5577563" y="4807247"/>
            <a:ext cx="2933700" cy="18129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28792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Digging into London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Now that we have established London to be the optimal region to be working within, we will take a deeper look into it’s postcodes and they venues that lie within it.</a:t>
            </a:r>
          </a:p>
          <a:p>
            <a:r>
              <a:rPr lang="en-GB" dirty="0" smtClean="0"/>
              <a:t>Here is a visualisation of the various postcode locations we will be looking at: </a:t>
            </a:r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11379" t="45396" r="59352" b="24264"/>
          <a:stretch/>
        </p:blipFill>
        <p:spPr bwMode="auto">
          <a:xfrm>
            <a:off x="3545305" y="3850106"/>
            <a:ext cx="4267201" cy="239829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40501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Collecting Data from Foursquare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Once I had connected to Foursquare’s database, I was able to pull the necessary ‘Nearby venues’ for each postcode using their latitude and longitude. </a:t>
            </a:r>
          </a:p>
          <a:p>
            <a:r>
              <a:rPr lang="en-GB" dirty="0" smtClean="0"/>
              <a:t>After creating a one-hot encoded table, I was able to get an idea of how the different postcodes compared. </a:t>
            </a:r>
          </a:p>
          <a:p>
            <a:endParaRPr lang="en-GB" dirty="0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8049" t="49829" r="71699" b="20830"/>
          <a:stretch/>
        </p:blipFill>
        <p:spPr bwMode="auto">
          <a:xfrm>
            <a:off x="1103312" y="3927274"/>
            <a:ext cx="2828842" cy="23211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0877" t="36004" r="56316" b="32963"/>
          <a:stretch/>
        </p:blipFill>
        <p:spPr>
          <a:xfrm>
            <a:off x="5132421" y="3927274"/>
            <a:ext cx="4701389" cy="2501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5270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Conclusion	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After pulling the data from Foursquare, it was clear to the naked-eye that the more central postcodes had a much higher density of pubs/restaurants/bars. Thus making them the preferred location in which to open the supply store.</a:t>
            </a:r>
          </a:p>
          <a:p>
            <a:r>
              <a:rPr lang="en-GB" dirty="0" smtClean="0"/>
              <a:t>We were able to confirm this using K-means clustering, which outputted the following result: </a:t>
            </a:r>
          </a:p>
          <a:p>
            <a:endParaRPr lang="en-GB" dirty="0"/>
          </a:p>
        </p:txBody>
      </p:sp>
      <p:pic>
        <p:nvPicPr>
          <p:cNvPr id="4" name="Picture 3"/>
          <p:cNvPicPr/>
          <p:nvPr/>
        </p:nvPicPr>
        <p:blipFill rotWithShape="1">
          <a:blip r:embed="rId2"/>
          <a:srcRect l="17067" t="50590" r="60462" b="24267"/>
          <a:stretch/>
        </p:blipFill>
        <p:spPr bwMode="auto">
          <a:xfrm>
            <a:off x="5576582" y="4150658"/>
            <a:ext cx="3882189" cy="250171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Oval 4"/>
          <p:cNvSpPr/>
          <p:nvPr/>
        </p:nvSpPr>
        <p:spPr>
          <a:xfrm>
            <a:off x="6513095" y="4784923"/>
            <a:ext cx="1491915" cy="1379621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6" name="Oval 5"/>
          <p:cNvSpPr/>
          <p:nvPr/>
        </p:nvSpPr>
        <p:spPr>
          <a:xfrm>
            <a:off x="5927452" y="4223877"/>
            <a:ext cx="3180448" cy="250171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11936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23</TotalTime>
  <Words>432</Words>
  <Application>Microsoft Office PowerPoint</Application>
  <PresentationFormat>Widescreen</PresentationFormat>
  <Paragraphs>34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Finding the best U.K. Postal Code in which to open a Restaurant Supply Store </vt:lpstr>
      <vt:lpstr>Background / Requirements   </vt:lpstr>
      <vt:lpstr>Data Acquisition &amp; Cleaning</vt:lpstr>
      <vt:lpstr>Data Acquisition &amp; Cleaning (Cont.)</vt:lpstr>
      <vt:lpstr>Normalisation &amp; Visualisation</vt:lpstr>
      <vt:lpstr>Digging into London</vt:lpstr>
      <vt:lpstr>Collecting Data from Foursquare</vt:lpstr>
      <vt:lpstr>Conclusion </vt:lpstr>
    </vt:vector>
  </TitlesOfParts>
  <Company>CGI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Finding the best U.K. Postal Code in which to open a Restaurant Supply Store</dc:title>
  <dc:creator>Allos, Max</dc:creator>
  <cp:lastModifiedBy>Allos, Max</cp:lastModifiedBy>
  <cp:revision>3</cp:revision>
  <dcterms:created xsi:type="dcterms:W3CDTF">2021-02-09T14:51:08Z</dcterms:created>
  <dcterms:modified xsi:type="dcterms:W3CDTF">2021-02-09T15:14:18Z</dcterms:modified>
</cp:coreProperties>
</file>

<file path=docProps/thumbnail.jpeg>
</file>